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81" r:id="rId3"/>
    <p:sldId id="295" r:id="rId4"/>
    <p:sldId id="296" r:id="rId5"/>
    <p:sldId id="298" r:id="rId6"/>
    <p:sldId id="302" r:id="rId7"/>
    <p:sldId id="303" r:id="rId8"/>
    <p:sldId id="304" r:id="rId9"/>
    <p:sldId id="297" r:id="rId10"/>
    <p:sldId id="299" r:id="rId11"/>
    <p:sldId id="300" r:id="rId12"/>
    <p:sldId id="301" r:id="rId13"/>
    <p:sldId id="283" r:id="rId14"/>
    <p:sldId id="273"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09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fr-FR" smtClean="0"/>
              <a:t>Modifiez le style du titre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F7AFFB9B-9FB8-469E-96F9-4D32314110B6}" type="datetimeFigureOut">
              <a:rPr lang="en-US" dirty="0"/>
              <a:t>8/10/2022</a:t>
            </a:fld>
            <a:endParaRPr lang="en-US" dirty="0"/>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dirty="0"/>
              <a:pPr/>
              <a:t>‹N°›</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cSld>
  <p:clrMapOvr>
    <a:masterClrMapping/>
  </p:clrMapOvr>
  <mc:AlternateContent xmlns:mc="http://schemas.openxmlformats.org/markup-compatibility/2006" xmlns:p14="http://schemas.microsoft.com/office/powerpoint/2010/main">
    <mc:Choice Requires="p14">
      <p:transition spd="slow" p14:dur="10000" advClick="0" advTm="300">
        <p:push dir="u"/>
      </p:transition>
    </mc:Choice>
    <mc:Fallback xmlns="">
      <p:transition spd="slow" advClick="0" advTm="300">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dirty="0"/>
              <a:t>8/10/2022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0000" advClick="0" advTm="300">
        <p:push dir="u"/>
      </p:transition>
    </mc:Choice>
    <mc:Fallback xmlns="">
      <p:transition spd="slow" advClick="0" advTm="300">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fr-FR" smtClean="0"/>
              <a:t>Modifiez le style du titre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0F7F47CF-67C9-420C-80A5-E2069FF0C2DF}" type="datetimeFigureOut">
              <a:rPr lang="en-US" dirty="0"/>
              <a:t>8/10/2022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0000" advClick="0" advTm="300">
        <p:push dir="u"/>
      </p:transition>
    </mc:Choice>
    <mc:Fallback xmlns="">
      <p:transition spd="slow" advClick="0" advTm="300">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fr-FR" smtClean="0"/>
              <a:t>Modifiez le style du titre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dirty="0"/>
              <a:t>8/10/2022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0000" advClick="0" advTm="300">
        <p:push dir="u"/>
      </p:transition>
    </mc:Choice>
    <mc:Fallback xmlns="">
      <p:transition spd="slow" advClick="0" advTm="300">
        <p:push dir="u"/>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12" name="Content Placeholder 3"/>
          <p:cNvSpPr>
            <a:spLocks noGrp="1"/>
          </p:cNvSpPr>
          <p:nvPr>
            <p:ph sz="quarter" idx="13"/>
          </p:nvPr>
        </p:nvSpPr>
        <p:spPr>
          <a:xfrm>
            <a:off x="685802" y="2861733"/>
            <a:ext cx="5088712" cy="2512852"/>
          </a:xfrm>
        </p:spPr>
        <p:txBody>
          <a:bodyPr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13" name="Content Placeholder 5"/>
          <p:cNvSpPr>
            <a:spLocks noGrp="1"/>
          </p:cNvSpPr>
          <p:nvPr>
            <p:ph sz="quarter" idx="14"/>
          </p:nvPr>
        </p:nvSpPr>
        <p:spPr>
          <a:xfrm>
            <a:off x="5993969" y="2861733"/>
            <a:ext cx="5088713" cy="2512852"/>
          </a:xfrm>
        </p:spPr>
        <p:txBody>
          <a:bodyPr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dirty="0"/>
              <a:t>8/10/2022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0000" advClick="0" advTm="300">
        <p:push dir="u"/>
      </p:transition>
    </mc:Choice>
    <mc:Fallback xmlns="">
      <p:transition spd="slow" advClick="0" advTm="300">
        <p:push dir="u"/>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dirty="0"/>
              <a:t>8/10/2022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0000" advClick="0" advTm="300">
        <p:push dir="u"/>
      </p:transition>
    </mc:Choice>
    <mc:Fallback xmlns="">
      <p:transition spd="slow" advClick="0" advTm="300">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dirty="0"/>
              <a:t>8/10/2022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0000" advClick="0" advTm="300">
        <p:push dir="u"/>
      </p:transition>
    </mc:Choice>
    <mc:Fallback xmlns="">
      <p:transition spd="slow" advClick="0" advTm="300">
        <p:push dir="u"/>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fr-FR" smtClean="0"/>
              <a:t>Modifiez le style du titre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50C3BFE2-83B7-4B0A-B9D3-AB28331082B3}" type="datetimeFigureOut">
              <a:rPr lang="en-US" dirty="0"/>
              <a:t>8/10/2022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0000" advClick="0" advTm="300">
        <p:push dir="u"/>
      </p:transition>
    </mc:Choice>
    <mc:Fallback xmlns="">
      <p:transition spd="slow" advClick="0" advTm="300">
        <p:push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12EF78E3-FDA3-4D28-AAA2-0B81F349A39D}" type="datetimeFigureOut">
              <a:rPr lang="en-US" dirty="0"/>
              <a:t>8/10/2022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0000" advClick="0" advTm="300">
        <p:push dir="u"/>
      </p:transition>
    </mc:Choice>
    <mc:Fallback xmlns="">
      <p:transition spd="slow" advClick="0" advTm="300">
        <p:push dir="u"/>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341D2AC3-6A0B-4169-B1EA-E3AE8B351BDD}" type="datetimeFigureOut">
              <a:rPr lang="en-US" dirty="0"/>
              <a:t>8/10/2022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0000" advClick="0" advTm="300">
        <p:push dir="u"/>
      </p:transition>
    </mc:Choice>
    <mc:Fallback xmlns="">
      <p:transition spd="slow" advClick="0" advTm="300">
        <p:push dir="u"/>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fr-FR" smtClean="0"/>
              <a:t>Modifiez le style du titre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DD4B9363-8B87-41B7-9F8E-64519CBB8F34}" type="datetimeFigureOut">
              <a:rPr lang="en-US" dirty="0"/>
              <a:t>8/10/2022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0000" advClick="0" advTm="300">
        <p:push dir="u"/>
      </p:transition>
    </mc:Choice>
    <mc:Fallback xmlns="">
      <p:transition spd="slow" advClick="0" advTm="300">
        <p:push dir="u"/>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fr-FR" smtClean="0"/>
              <a:t>Modifiez le style du titre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EAEF5746-5284-4951-9F37-7AE924EDBCB7}" type="datetimeFigureOut">
              <a:rPr lang="en-US" dirty="0"/>
              <a:t>8/10/2022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mc:AlternateContent xmlns:mc="http://schemas.openxmlformats.org/markup-compatibility/2006" xmlns:p14="http://schemas.microsoft.com/office/powerpoint/2010/main">
    <mc:Choice Requires="p14">
      <p:transition spd="slow" p14:dur="10000" advClick="0" advTm="300">
        <p:push dir="u"/>
      </p:transition>
    </mc:Choice>
    <mc:Fallback xmlns="">
      <p:transition spd="slow" advClick="0" advTm="300">
        <p:push dir="u"/>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fr-FR" smtClean="0"/>
              <a:t>Modifiez le style du titre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02398B29-7265-4A65-A2A4-6703C057B7C1}" type="datetimeFigureOut">
              <a:rPr lang="en-US" dirty="0"/>
              <a:t>8/10/2022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0000" advClick="0" advTm="300">
        <p:push dir="u"/>
      </p:transition>
    </mc:Choice>
    <mc:Fallback xmlns="">
      <p:transition spd="slow" advClick="0" advTm="300">
        <p:push dir="u"/>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fr-FR" smtClean="0"/>
              <a:t>Modifiez le style du titre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3" name="Date Placeholder 2"/>
          <p:cNvSpPr>
            <a:spLocks noGrp="1"/>
          </p:cNvSpPr>
          <p:nvPr>
            <p:ph type="dt" sz="half" idx="10"/>
          </p:nvPr>
        </p:nvSpPr>
        <p:spPr/>
        <p:txBody>
          <a:bodyPr/>
          <a:lstStyle/>
          <a:p>
            <a:fld id="{28FBA082-94DF-4C4B-A041-6624924AB0A8}" type="datetimeFigureOut">
              <a:rPr lang="en-US" dirty="0"/>
              <a:t>8/10/2022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0000" advClick="0" advTm="300">
        <p:push dir="u"/>
      </p:transition>
    </mc:Choice>
    <mc:Fallback xmlns="">
      <p:transition spd="slow" advClick="0" advTm="300">
        <p:push dir="u"/>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fr-FR" smtClean="0"/>
              <a:t>Modifiez le style du titre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3" name="Date Placeholder 2"/>
          <p:cNvSpPr>
            <a:spLocks noGrp="1"/>
          </p:cNvSpPr>
          <p:nvPr>
            <p:ph type="dt" sz="half" idx="10"/>
          </p:nvPr>
        </p:nvSpPr>
        <p:spPr/>
        <p:txBody>
          <a:bodyPr/>
          <a:lstStyle/>
          <a:p>
            <a:fld id="{B27686C4-3AB5-4E0C-86CA-FB108C350AA9}" type="datetimeFigureOut">
              <a:rPr lang="en-US" dirty="0"/>
              <a:t>8/10/2022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0000" advClick="0" advTm="300">
        <p:push dir="u"/>
      </p:transition>
    </mc:Choice>
    <mc:Fallback xmlns="">
      <p:transition spd="slow" advClick="0" advTm="300">
        <p:push dir="u"/>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fr-FR" smtClean="0"/>
              <a:t>Modifiez le style du titre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dirty="0"/>
              <a:t>8/10/2022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0000" advClick="0" advTm="300">
        <p:push dir="u"/>
      </p:transition>
    </mc:Choice>
    <mc:Fallback xmlns="">
      <p:transition spd="slow" advClick="0" advTm="300">
        <p:push dir="u"/>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fr-FR" smtClean="0"/>
              <a:t>Modifiez le style du titre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dirty="0"/>
              <a:t>8/10/2022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0000" advClick="0" advTm="300">
        <p:push dir="u"/>
      </p:transition>
    </mc:Choice>
    <mc:Fallback xmlns="">
      <p:transition spd="slow" advClick="0" advTm="300">
        <p:push dir="u"/>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C35BB1C6-BF8F-4481-8AB2-603A1C8A906A}" type="datetimeFigureOut">
              <a:rPr lang="en-US" dirty="0"/>
              <a:t>8/10/2022</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6D22F896-40B5-4ADD-8801-0D06FADFA09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mc:AlternateContent xmlns:mc="http://schemas.openxmlformats.org/markup-compatibility/2006" xmlns:p14="http://schemas.microsoft.com/office/powerpoint/2010/main">
    <mc:Choice Requires="p14">
      <p:transition spd="slow" p14:dur="10000" advClick="0" advTm="300">
        <p:push dir="u"/>
      </p:transition>
    </mc:Choice>
    <mc:Fallback xmlns="">
      <p:transition spd="slow" advClick="0" advTm="300">
        <p:push dir="u"/>
      </p:transition>
    </mc:Fallback>
  </mc:AlternateConten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lesamisdumonde.org/" TargetMode="External"/><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lesamisdumonde.org/" TargetMode="External"/><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pPr algn="ctr"/>
            <a:r>
              <a:rPr lang="fr-CA" dirty="0" smtClean="0"/>
              <a:t>LES AMIS DU MONDE</a:t>
            </a:r>
            <a:endParaRPr lang="fr-CA" dirty="0"/>
          </a:p>
        </p:txBody>
      </p:sp>
      <p:sp>
        <p:nvSpPr>
          <p:cNvPr id="3" name="Sous-titre 2"/>
          <p:cNvSpPr>
            <a:spLocks noGrp="1"/>
          </p:cNvSpPr>
          <p:nvPr>
            <p:ph type="subTitle" idx="1"/>
          </p:nvPr>
        </p:nvSpPr>
        <p:spPr>
          <a:xfrm rot="21420000">
            <a:off x="936331" y="3374245"/>
            <a:ext cx="9755187" cy="1041905"/>
          </a:xfrm>
        </p:spPr>
        <p:txBody>
          <a:bodyPr/>
          <a:lstStyle/>
          <a:p>
            <a:pPr algn="ctr"/>
            <a:r>
              <a:rPr lang="fr-CA" dirty="0" smtClean="0"/>
              <a:t>RAPPORT FINAL</a:t>
            </a:r>
            <a:endParaRPr lang="fr-CA" dirty="0" smtClean="0"/>
          </a:p>
          <a:p>
            <a:pPr algn="ctr"/>
            <a:r>
              <a:rPr lang="fr-CA" dirty="0" smtClean="0"/>
              <a:t>PROJET VUE DE LOIN 2</a:t>
            </a:r>
            <a:r>
              <a:rPr lang="fr-CA" baseline="30000" dirty="0" smtClean="0"/>
              <a:t>E</a:t>
            </a:r>
            <a:r>
              <a:rPr lang="fr-CA" dirty="0" smtClean="0"/>
              <a:t> ÉDITION 2022</a:t>
            </a:r>
          </a:p>
          <a:p>
            <a:endParaRPr lang="fr-CA" dirty="0"/>
          </a:p>
        </p:txBody>
      </p:sp>
      <p:pic>
        <p:nvPicPr>
          <p:cNvPr id="1026" name="Picture 2" descr="logo_Les Amis du Mon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1895" y="521895"/>
            <a:ext cx="1641258" cy="15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p:cNvSpPr txBox="1"/>
          <p:nvPr/>
        </p:nvSpPr>
        <p:spPr>
          <a:xfrm>
            <a:off x="4811895" y="4976948"/>
            <a:ext cx="4488859" cy="646331"/>
          </a:xfrm>
          <a:prstGeom prst="rect">
            <a:avLst/>
          </a:prstGeom>
          <a:noFill/>
        </p:spPr>
        <p:txBody>
          <a:bodyPr wrap="square" rtlCol="0">
            <a:spAutoFit/>
          </a:bodyPr>
          <a:lstStyle/>
          <a:p>
            <a:r>
              <a:rPr lang="fr-CA" b="1" dirty="0" smtClean="0">
                <a:solidFill>
                  <a:schemeClr val="bg1"/>
                </a:solidFill>
                <a:latin typeface="Arial" panose="020B0604020202020204" pitchFamily="34" charset="0"/>
                <a:cs typeface="Arial" panose="020B0604020202020204" pitchFamily="34" charset="0"/>
                <a:hlinkClick r:id="rId3"/>
              </a:rPr>
              <a:t>www.lesamisdumonde.org</a:t>
            </a:r>
            <a:endParaRPr lang="fr-CA" b="1" dirty="0" smtClean="0">
              <a:solidFill>
                <a:schemeClr val="bg1"/>
              </a:solidFill>
              <a:latin typeface="Arial" panose="020B0604020202020204" pitchFamily="34" charset="0"/>
              <a:cs typeface="Arial" panose="020B0604020202020204" pitchFamily="34" charset="0"/>
            </a:endParaRPr>
          </a:p>
          <a:p>
            <a:r>
              <a:rPr lang="fr-CA" b="1" dirty="0" smtClean="0">
                <a:solidFill>
                  <a:schemeClr val="bg1"/>
                </a:solidFill>
                <a:latin typeface="Arial" panose="020B0604020202020204" pitchFamily="34" charset="0"/>
                <a:cs typeface="Arial" panose="020B0604020202020204" pitchFamily="34" charset="0"/>
              </a:rPr>
              <a:t>amisdumonde737@gmail.com</a:t>
            </a:r>
            <a:endParaRPr lang="fr-CA"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80319944"/>
      </p:ext>
    </p:extLst>
  </p:cSld>
  <p:clrMapOvr>
    <a:masterClrMapping/>
  </p:clrMapOvr>
  <mc:AlternateContent xmlns:mc="http://schemas.openxmlformats.org/markup-compatibility/2006" xmlns:p14="http://schemas.microsoft.com/office/powerpoint/2010/main">
    <mc:Choice Requires="p14">
      <p:transition spd="slow" p14:dur="20250" advClick="0" advTm="300">
        <p:push dir="u"/>
      </p:transition>
    </mc:Choice>
    <mc:Fallback xmlns="">
      <p:transition spd="slow" advClick="0" advTm="300">
        <p:push dir="u"/>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a:ln>
            <a:solidFill>
              <a:srgbClr val="002060"/>
            </a:solidFill>
          </a:ln>
        </p:spPr>
        <p:txBody>
          <a:bodyPr>
            <a:normAutofit/>
          </a:bodyPr>
          <a:lstStyle/>
          <a:p>
            <a:pPr algn="ctr"/>
            <a:r>
              <a:rPr lang="fr-CA" sz="3600" b="1" i="1" dirty="0">
                <a:solidFill>
                  <a:srgbClr val="2309BD"/>
                </a:solidFill>
              </a:rPr>
              <a:t>AMIS DU MONDE (OBNL)</a:t>
            </a:r>
            <a:br>
              <a:rPr lang="fr-CA" sz="3600" b="1" i="1" dirty="0">
                <a:solidFill>
                  <a:srgbClr val="2309BD"/>
                </a:solidFill>
              </a:rPr>
            </a:br>
            <a:r>
              <a:rPr lang="fr-CA" sz="3600" i="1" dirty="0" smtClean="0">
                <a:solidFill>
                  <a:srgbClr val="2309BD"/>
                </a:solidFill>
              </a:rPr>
              <a:t>organisme communautaire</a:t>
            </a:r>
            <a:endParaRPr lang="fr-CA" sz="3600" dirty="0">
              <a:solidFill>
                <a:srgbClr val="2309BD"/>
              </a:solidFill>
            </a:endParaRPr>
          </a:p>
        </p:txBody>
      </p:sp>
      <p:sp>
        <p:nvSpPr>
          <p:cNvPr id="11" name="Espace réservé du texte 10"/>
          <p:cNvSpPr>
            <a:spLocks noGrp="1"/>
          </p:cNvSpPr>
          <p:nvPr>
            <p:ph type="body" idx="1"/>
          </p:nvPr>
        </p:nvSpPr>
        <p:spPr/>
        <p:txBody>
          <a:bodyPr/>
          <a:lstStyle/>
          <a:p>
            <a:r>
              <a:rPr lang="fr-CA" dirty="0"/>
              <a:t>NOS VALEURS : </a:t>
            </a:r>
          </a:p>
        </p:txBody>
      </p:sp>
      <p:sp>
        <p:nvSpPr>
          <p:cNvPr id="13" name="Espace réservé du contenu 12"/>
          <p:cNvSpPr>
            <a:spLocks noGrp="1"/>
          </p:cNvSpPr>
          <p:nvPr>
            <p:ph sz="quarter" idx="13"/>
          </p:nvPr>
        </p:nvSpPr>
        <p:spPr/>
        <p:txBody>
          <a:bodyPr>
            <a:noAutofit/>
          </a:bodyPr>
          <a:lstStyle/>
          <a:p>
            <a:endParaRPr lang="fr-CA" sz="1600" dirty="0" smtClean="0">
              <a:latin typeface="Cambria" panose="02040503050406030204" pitchFamily="18" charset="0"/>
              <a:ea typeface="Cambria" panose="02040503050406030204" pitchFamily="18" charset="0"/>
              <a:cs typeface="Adobe Arabic" panose="02040503050201020203" pitchFamily="18" charset="-78"/>
            </a:endParaRPr>
          </a:p>
          <a:p>
            <a:r>
              <a:rPr lang="fr-CA" sz="1200" dirty="0" smtClean="0">
                <a:latin typeface="Cambria" panose="02040503050406030204" pitchFamily="18" charset="0"/>
                <a:ea typeface="Cambria" panose="02040503050406030204" pitchFamily="18" charset="0"/>
                <a:cs typeface="Adobe Arabic" panose="02040503050201020203" pitchFamily="18" charset="-78"/>
              </a:rPr>
              <a:t>LA </a:t>
            </a:r>
            <a:r>
              <a:rPr lang="fr-CA" sz="1200" dirty="0">
                <a:latin typeface="Cambria" panose="02040503050406030204" pitchFamily="18" charset="0"/>
                <a:ea typeface="Cambria" panose="02040503050406030204" pitchFamily="18" charset="0"/>
                <a:cs typeface="Adobe Arabic" panose="02040503050201020203" pitchFamily="18" charset="-78"/>
              </a:rPr>
              <a:t>FRATERNITÉ </a:t>
            </a:r>
            <a:endParaRPr lang="fr-CA" sz="1200" dirty="0" smtClean="0">
              <a:latin typeface="Cambria" panose="02040503050406030204" pitchFamily="18" charset="0"/>
              <a:ea typeface="Cambria" panose="02040503050406030204" pitchFamily="18" charset="0"/>
              <a:cs typeface="Adobe Arabic" panose="02040503050201020203" pitchFamily="18" charset="-78"/>
            </a:endParaRPr>
          </a:p>
          <a:p>
            <a:r>
              <a:rPr lang="fr-CA" sz="1200" dirty="0" smtClean="0">
                <a:latin typeface="Cambria" panose="02040503050406030204" pitchFamily="18" charset="0"/>
                <a:ea typeface="Cambria" panose="02040503050406030204" pitchFamily="18" charset="0"/>
                <a:cs typeface="Adobe Arabic" panose="02040503050201020203" pitchFamily="18" charset="-78"/>
              </a:rPr>
              <a:t>LA DISCIPLINE</a:t>
            </a:r>
          </a:p>
          <a:p>
            <a:r>
              <a:rPr lang="fr-CA" sz="1200" dirty="0" smtClean="0">
                <a:latin typeface="Cambria" panose="02040503050406030204" pitchFamily="18" charset="0"/>
                <a:ea typeface="Cambria" panose="02040503050406030204" pitchFamily="18" charset="0"/>
                <a:cs typeface="Adobe Arabic" panose="02040503050201020203" pitchFamily="18" charset="-78"/>
              </a:rPr>
              <a:t>LE RESPECT</a:t>
            </a:r>
          </a:p>
          <a:p>
            <a:r>
              <a:rPr lang="fr-CA" sz="1200" dirty="0" smtClean="0">
                <a:latin typeface="Cambria" panose="02040503050406030204" pitchFamily="18" charset="0"/>
                <a:ea typeface="Cambria" panose="02040503050406030204" pitchFamily="18" charset="0"/>
                <a:cs typeface="Adobe Arabic" panose="02040503050201020203" pitchFamily="18" charset="-78"/>
              </a:rPr>
              <a:t>LA DIVERSITÉ</a:t>
            </a:r>
          </a:p>
          <a:p>
            <a:r>
              <a:rPr lang="fr-CA" sz="1200" dirty="0" smtClean="0">
                <a:latin typeface="Cambria" panose="02040503050406030204" pitchFamily="18" charset="0"/>
                <a:ea typeface="Cambria" panose="02040503050406030204" pitchFamily="18" charset="0"/>
                <a:cs typeface="Adobe Arabic" panose="02040503050201020203" pitchFamily="18" charset="-78"/>
              </a:rPr>
              <a:t>LA TOLÉRANCE</a:t>
            </a:r>
            <a:endParaRPr lang="fr-CA" sz="1200" dirty="0">
              <a:latin typeface="Cambria" panose="02040503050406030204" pitchFamily="18" charset="0"/>
              <a:ea typeface="Cambria" panose="02040503050406030204" pitchFamily="18" charset="0"/>
              <a:cs typeface="Adobe Arabic" panose="02040503050201020203" pitchFamily="18" charset="-78"/>
            </a:endParaRPr>
          </a:p>
        </p:txBody>
      </p:sp>
      <p:sp>
        <p:nvSpPr>
          <p:cNvPr id="12" name="Espace réservé du texte 11"/>
          <p:cNvSpPr>
            <a:spLocks noGrp="1"/>
          </p:cNvSpPr>
          <p:nvPr>
            <p:ph type="body" sz="quarter" idx="3"/>
          </p:nvPr>
        </p:nvSpPr>
        <p:spPr/>
        <p:txBody>
          <a:bodyPr/>
          <a:lstStyle/>
          <a:p>
            <a:r>
              <a:rPr lang="fr-CA" dirty="0"/>
              <a:t>NOTRE MISSION </a:t>
            </a:r>
            <a:r>
              <a:rPr lang="fr-CA" dirty="0" smtClean="0"/>
              <a:t>:</a:t>
            </a:r>
            <a:endParaRPr lang="fr-CA" dirty="0"/>
          </a:p>
        </p:txBody>
      </p:sp>
      <p:sp>
        <p:nvSpPr>
          <p:cNvPr id="14" name="Espace réservé du contenu 13"/>
          <p:cNvSpPr>
            <a:spLocks noGrp="1"/>
          </p:cNvSpPr>
          <p:nvPr>
            <p:ph sz="quarter" idx="14"/>
          </p:nvPr>
        </p:nvSpPr>
        <p:spPr>
          <a:xfrm>
            <a:off x="5993969" y="2861733"/>
            <a:ext cx="5088713" cy="2010713"/>
          </a:xfrm>
        </p:spPr>
        <p:txBody>
          <a:bodyPr>
            <a:normAutofit/>
          </a:bodyPr>
          <a:lstStyle/>
          <a:p>
            <a:pPr marL="0" indent="0">
              <a:buNone/>
            </a:pPr>
            <a:endParaRPr lang="fr-CA" sz="1300" dirty="0" smtClean="0"/>
          </a:p>
          <a:p>
            <a:pPr marL="0" indent="0">
              <a:buNone/>
            </a:pPr>
            <a:r>
              <a:rPr lang="fr-CA" sz="1300" dirty="0" smtClean="0">
                <a:latin typeface="Cambria" panose="02040503050406030204" pitchFamily="18" charset="0"/>
                <a:ea typeface="Cambria" panose="02040503050406030204" pitchFamily="18" charset="0"/>
              </a:rPr>
              <a:t>PRÉVENTION </a:t>
            </a:r>
            <a:r>
              <a:rPr lang="fr-CA" sz="1300" dirty="0">
                <a:latin typeface="Cambria" panose="02040503050406030204" pitchFamily="18" charset="0"/>
                <a:ea typeface="Cambria" panose="02040503050406030204" pitchFamily="18" charset="0"/>
              </a:rPr>
              <a:t>DE LA DÉLINQUANCE, LUTTE CONTRE </a:t>
            </a:r>
            <a:r>
              <a:rPr lang="fr-CA" sz="1300" dirty="0" smtClean="0">
                <a:latin typeface="Cambria" panose="02040503050406030204" pitchFamily="18" charset="0"/>
                <a:ea typeface="Cambria" panose="02040503050406030204" pitchFamily="18" charset="0"/>
              </a:rPr>
              <a:t>LE DÉCROCHAGE </a:t>
            </a:r>
            <a:r>
              <a:rPr lang="fr-CA" sz="1300" dirty="0">
                <a:latin typeface="Cambria" panose="02040503050406030204" pitchFamily="18" charset="0"/>
                <a:ea typeface="Cambria" panose="02040503050406030204" pitchFamily="18" charset="0"/>
              </a:rPr>
              <a:t>SCOLAIRE, </a:t>
            </a:r>
            <a:endParaRPr lang="fr-CA" sz="1300" dirty="0" smtClean="0">
              <a:latin typeface="Cambria" panose="02040503050406030204" pitchFamily="18" charset="0"/>
              <a:ea typeface="Cambria" panose="02040503050406030204" pitchFamily="18" charset="0"/>
            </a:endParaRPr>
          </a:p>
          <a:p>
            <a:pPr marL="0" indent="0">
              <a:buNone/>
            </a:pPr>
            <a:r>
              <a:rPr lang="fr-CA" sz="1300" dirty="0" smtClean="0">
                <a:latin typeface="Cambria" panose="02040503050406030204" pitchFamily="18" charset="0"/>
                <a:ea typeface="Cambria" panose="02040503050406030204" pitchFamily="18" charset="0"/>
              </a:rPr>
              <a:t>LA </a:t>
            </a:r>
            <a:r>
              <a:rPr lang="fr-CA" sz="1300" dirty="0">
                <a:latin typeface="Cambria" panose="02040503050406030204" pitchFamily="18" charset="0"/>
                <a:ea typeface="Cambria" panose="02040503050406030204" pitchFamily="18" charset="0"/>
              </a:rPr>
              <a:t>TOXICOMANIE </a:t>
            </a:r>
            <a:r>
              <a:rPr lang="fr-CA" sz="1300" dirty="0" smtClean="0">
                <a:latin typeface="Cambria" panose="02040503050406030204" pitchFamily="18" charset="0"/>
                <a:ea typeface="Cambria" panose="02040503050406030204" pitchFamily="18" charset="0"/>
              </a:rPr>
              <a:t>ET L’OISIVETÉ </a:t>
            </a:r>
            <a:r>
              <a:rPr lang="fr-CA" sz="1300" dirty="0">
                <a:latin typeface="Cambria" panose="02040503050406030204" pitchFamily="18" charset="0"/>
                <a:ea typeface="Cambria" panose="02040503050406030204" pitchFamily="18" charset="0"/>
              </a:rPr>
              <a:t>ET SENSIBILISATION À </a:t>
            </a:r>
            <a:r>
              <a:rPr lang="fr-CA" sz="1300" dirty="0" smtClean="0">
                <a:latin typeface="Cambria" panose="02040503050406030204" pitchFamily="18" charset="0"/>
                <a:ea typeface="Cambria" panose="02040503050406030204" pitchFamily="18" charset="0"/>
              </a:rPr>
              <a:t>DES SAINES </a:t>
            </a:r>
            <a:r>
              <a:rPr lang="fr-CA" sz="1300" dirty="0">
                <a:latin typeface="Cambria" panose="02040503050406030204" pitchFamily="18" charset="0"/>
                <a:ea typeface="Cambria" panose="02040503050406030204" pitchFamily="18" charset="0"/>
              </a:rPr>
              <a:t>HABITUDES DE VIE AUPRÈS DES JEUNES ÂGÉS DE 9 À 15 ANS DE </a:t>
            </a:r>
            <a:r>
              <a:rPr lang="fr-CA" sz="1300" dirty="0" smtClean="0">
                <a:latin typeface="Cambria" panose="02040503050406030204" pitchFamily="18" charset="0"/>
                <a:ea typeface="Cambria" panose="02040503050406030204" pitchFamily="18" charset="0"/>
              </a:rPr>
              <a:t>SAINTLÉONARD ET </a:t>
            </a:r>
            <a:r>
              <a:rPr lang="fr-CA" sz="1300" dirty="0">
                <a:latin typeface="Cambria" panose="02040503050406030204" pitchFamily="18" charset="0"/>
                <a:ea typeface="Cambria" panose="02040503050406030204" pitchFamily="18" charset="0"/>
              </a:rPr>
              <a:t>D’AILLEURS.</a:t>
            </a:r>
          </a:p>
          <a:p>
            <a:endParaRPr lang="fr-CA" dirty="0"/>
          </a:p>
        </p:txBody>
      </p:sp>
      <p:pic>
        <p:nvPicPr>
          <p:cNvPr id="7" name="Picture 2" descr="logo_Les Amis du Mon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1" y="319915"/>
            <a:ext cx="1641258" cy="15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4171406" y="5613904"/>
            <a:ext cx="3496491" cy="646331"/>
          </a:xfrm>
          <a:prstGeom prst="rect">
            <a:avLst/>
          </a:prstGeom>
        </p:spPr>
        <p:txBody>
          <a:bodyPr wrap="square">
            <a:spAutoFit/>
          </a:bodyPr>
          <a:lstStyle/>
          <a:p>
            <a:r>
              <a:rPr lang="fr-CA" b="1" dirty="0">
                <a:solidFill>
                  <a:schemeClr val="bg1"/>
                </a:solidFill>
                <a:latin typeface="Arial" panose="020B0604020202020204" pitchFamily="34" charset="0"/>
                <a:cs typeface="Arial" panose="020B0604020202020204" pitchFamily="34" charset="0"/>
                <a:hlinkClick r:id="rId3"/>
              </a:rPr>
              <a:t>www.lesamisdumonde.org</a:t>
            </a:r>
            <a:endParaRPr lang="fr-CA" b="1" dirty="0">
              <a:solidFill>
                <a:schemeClr val="bg1"/>
              </a:solidFill>
              <a:latin typeface="Arial" panose="020B0604020202020204" pitchFamily="34" charset="0"/>
              <a:cs typeface="Arial" panose="020B0604020202020204" pitchFamily="34" charset="0"/>
            </a:endParaRPr>
          </a:p>
          <a:p>
            <a:r>
              <a:rPr lang="fr-CA" b="1" dirty="0">
                <a:solidFill>
                  <a:schemeClr val="bg1"/>
                </a:solidFill>
                <a:latin typeface="Arial" panose="020B0604020202020204" pitchFamily="34" charset="0"/>
                <a:cs typeface="Arial" panose="020B0604020202020204" pitchFamily="34" charset="0"/>
              </a:rPr>
              <a:t>amisdumonde737@gmail.com</a:t>
            </a:r>
          </a:p>
        </p:txBody>
      </p:sp>
    </p:spTree>
    <p:extLst>
      <p:ext uri="{BB962C8B-B14F-4D97-AF65-F5344CB8AC3E}">
        <p14:creationId xmlns:p14="http://schemas.microsoft.com/office/powerpoint/2010/main" val="3980818799"/>
      </p:ext>
    </p:extLst>
  </p:cSld>
  <p:clrMapOvr>
    <a:masterClrMapping/>
  </p:clrMapOvr>
  <mc:AlternateContent xmlns:mc="http://schemas.openxmlformats.org/markup-compatibility/2006" xmlns:p14="http://schemas.microsoft.com/office/powerpoint/2010/main">
    <mc:Choice Requires="p14">
      <p:transition spd="slow" p14:dur="10000" advClick="0" advTm="300">
        <p:push dir="u"/>
      </p:transition>
    </mc:Choice>
    <mc:Fallback xmlns="">
      <p:transition spd="slow" advClick="0" advTm="300">
        <p:push dir="u"/>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t/>
            </a:r>
            <a:br>
              <a:rPr lang="fr-CA" dirty="0"/>
            </a:br>
            <a:r>
              <a:rPr lang="fr-CA" dirty="0"/>
              <a:t> Sommaire du projet </a:t>
            </a:r>
            <a:endParaRPr lang="fr-CA" dirty="0"/>
          </a:p>
        </p:txBody>
      </p:sp>
      <p:sp>
        <p:nvSpPr>
          <p:cNvPr id="3" name="Espace réservé du contenu 2"/>
          <p:cNvSpPr>
            <a:spLocks noGrp="1"/>
          </p:cNvSpPr>
          <p:nvPr>
            <p:ph sz="quarter" idx="13"/>
          </p:nvPr>
        </p:nvSpPr>
        <p:spPr/>
        <p:txBody>
          <a:bodyPr>
            <a:normAutofit fontScale="92500" lnSpcReduction="20000"/>
          </a:bodyPr>
          <a:lstStyle/>
          <a:p>
            <a:endParaRPr lang="fr-CA" dirty="0"/>
          </a:p>
          <a:p>
            <a:pPr algn="just"/>
            <a:r>
              <a:rPr lang="fr-CA" sz="1400" dirty="0"/>
              <a:t> </a:t>
            </a:r>
            <a:r>
              <a:rPr lang="fr-CA" sz="1400" dirty="0">
                <a:latin typeface="Cambria" panose="02040503050406030204" pitchFamily="18" charset="0"/>
                <a:ea typeface="Cambria" panose="02040503050406030204" pitchFamily="18" charset="0"/>
              </a:rPr>
              <a:t>Par ses activités et programmes et son « cadre de vie », notre organisme vise à sortir de l'isolement et à diminuer l'inactivité en le remplaçant par la responsabilité et le développement de l'autonomie. Apprendre aux jeunes à prendre des décisions claires et éclairées, à aborder des questions spécifiques et à discuter de sujets qui affectent leur vie. </a:t>
            </a:r>
          </a:p>
          <a:p>
            <a:pPr algn="just"/>
            <a:r>
              <a:rPr lang="fr-CA" sz="1400" dirty="0">
                <a:latin typeface="Cambria" panose="02040503050406030204" pitchFamily="18" charset="0"/>
                <a:ea typeface="Cambria" panose="02040503050406030204" pitchFamily="18" charset="0"/>
              </a:rPr>
              <a:t>En créant et en maintenant un milieu de vie sécuritaire et invitant pour les jeunes, nous facilitons la liberté d'expression et les échanges ouverts, tout en favorisant la diversité et, </a:t>
            </a:r>
            <a:r>
              <a:rPr lang="fr-CA" sz="1400" dirty="0" smtClean="0">
                <a:latin typeface="Cambria" panose="02040503050406030204" pitchFamily="18" charset="0"/>
                <a:ea typeface="Cambria" panose="02040503050406030204" pitchFamily="18" charset="0"/>
              </a:rPr>
              <a:t>surtout le </a:t>
            </a:r>
            <a:r>
              <a:rPr lang="fr-CA" sz="1400" dirty="0">
                <a:latin typeface="Cambria" panose="02040503050406030204" pitchFamily="18" charset="0"/>
                <a:ea typeface="Cambria" panose="02040503050406030204" pitchFamily="18" charset="0"/>
              </a:rPr>
              <a:t>respect. </a:t>
            </a:r>
          </a:p>
          <a:p>
            <a:r>
              <a:rPr lang="fr-CA" sz="1600" dirty="0">
                <a:latin typeface="Cambria" panose="02040503050406030204" pitchFamily="18" charset="0"/>
                <a:ea typeface="Cambria" panose="02040503050406030204" pitchFamily="18" charset="0"/>
              </a:rPr>
              <a:t> </a:t>
            </a:r>
            <a:r>
              <a:rPr lang="fr-CA" sz="1400" dirty="0" smtClean="0">
                <a:latin typeface="Cambria" panose="02040503050406030204" pitchFamily="18" charset="0"/>
                <a:ea typeface="Cambria" panose="02040503050406030204" pitchFamily="18" charset="0"/>
              </a:rPr>
              <a:t>Offrir </a:t>
            </a:r>
            <a:r>
              <a:rPr lang="fr-CA" sz="1400" dirty="0">
                <a:latin typeface="Cambria" panose="02040503050406030204" pitchFamily="18" charset="0"/>
                <a:ea typeface="Cambria" panose="02040503050406030204" pitchFamily="18" charset="0"/>
              </a:rPr>
              <a:t>de l’écoute aux jeunes : La crise nous révèle que plusieurs ne sont pas en mesure de satisfaire leurs besoins de base. </a:t>
            </a:r>
            <a:endParaRPr lang="fr-CA" sz="1400" dirty="0" smtClean="0">
              <a:latin typeface="Cambria" panose="02040503050406030204" pitchFamily="18" charset="0"/>
              <a:ea typeface="Cambria" panose="02040503050406030204" pitchFamily="18" charset="0"/>
            </a:endParaRPr>
          </a:p>
          <a:p>
            <a:r>
              <a:rPr lang="fr-CA" sz="1400" dirty="0" smtClean="0">
                <a:latin typeface="Cambria" panose="02040503050406030204" pitchFamily="18" charset="0"/>
                <a:ea typeface="Cambria" panose="02040503050406030204" pitchFamily="18" charset="0"/>
              </a:rPr>
              <a:t> </a:t>
            </a:r>
            <a:r>
              <a:rPr lang="fr-CA" sz="1400" dirty="0">
                <a:latin typeface="Cambria" panose="02040503050406030204" pitchFamily="18" charset="0"/>
                <a:ea typeface="Cambria" panose="02040503050406030204" pitchFamily="18" charset="0"/>
              </a:rPr>
              <a:t>Créez un nouveau canal de communication. Nous sommes conscients que nous comptons parmi les personnes les plus importantes de leur vie d’ado. Donc s’ils manifestent le souhait de partager leurs sentiments, d’exprimer leurs besoins, d’exposer leurs problèmes, ils nous tendront la perche. </a:t>
            </a:r>
            <a:endParaRPr lang="fr-CA" sz="1400" dirty="0" smtClean="0">
              <a:latin typeface="Cambria" panose="02040503050406030204" pitchFamily="18" charset="0"/>
              <a:ea typeface="Cambria" panose="02040503050406030204" pitchFamily="18" charset="0"/>
            </a:endParaRPr>
          </a:p>
          <a:p>
            <a:endParaRPr lang="fr-CA" sz="1600" dirty="0" smtClean="0">
              <a:latin typeface="Cambria" panose="02040503050406030204" pitchFamily="18" charset="0"/>
              <a:ea typeface="Cambria" panose="02040503050406030204" pitchFamily="18" charset="0"/>
            </a:endParaRPr>
          </a:p>
          <a:p>
            <a:endParaRPr lang="fr-CA" sz="16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023252737"/>
      </p:ext>
    </p:extLst>
  </p:cSld>
  <p:clrMapOvr>
    <a:masterClrMapping/>
  </p:clrMapOvr>
  <mc:AlternateContent xmlns:mc="http://schemas.openxmlformats.org/markup-compatibility/2006" xmlns:p14="http://schemas.microsoft.com/office/powerpoint/2010/main">
    <mc:Choice Requires="p14">
      <p:transition spd="slow" p14:dur="10000" advClick="0" advTm="300">
        <p:push dir="u"/>
      </p:transition>
    </mc:Choice>
    <mc:Fallback xmlns="">
      <p:transition spd="slow" advClick="0" advTm="300">
        <p:push dir="u"/>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dirty="0"/>
              <a:t/>
            </a:r>
            <a:br>
              <a:rPr lang="fr-CA" dirty="0"/>
            </a:br>
            <a:r>
              <a:rPr lang="fr-CA" dirty="0"/>
              <a:t> </a:t>
            </a:r>
            <a:r>
              <a:rPr lang="fr-CA" sz="4400" b="1" i="1" dirty="0"/>
              <a:t>Les principales activités ou services </a:t>
            </a:r>
            <a:r>
              <a:rPr lang="fr-CA" sz="4400" b="1" i="1" dirty="0" smtClean="0"/>
              <a:t>offerts</a:t>
            </a:r>
            <a:r>
              <a:rPr lang="fr-CA" b="1" i="1" dirty="0" smtClean="0"/>
              <a:t> </a:t>
            </a:r>
            <a:endParaRPr lang="fr-CA" dirty="0"/>
          </a:p>
        </p:txBody>
      </p:sp>
      <p:sp>
        <p:nvSpPr>
          <p:cNvPr id="3" name="Espace réservé du contenu 2"/>
          <p:cNvSpPr>
            <a:spLocks noGrp="1"/>
          </p:cNvSpPr>
          <p:nvPr>
            <p:ph sz="quarter" idx="13"/>
          </p:nvPr>
        </p:nvSpPr>
        <p:spPr/>
        <p:txBody>
          <a:bodyPr/>
          <a:lstStyle/>
          <a:p>
            <a:r>
              <a:rPr lang="fr-CA" dirty="0" smtClean="0">
                <a:latin typeface="Cambria" panose="02040503050406030204" pitchFamily="18" charset="0"/>
                <a:ea typeface="Cambria" panose="02040503050406030204" pitchFamily="18" charset="0"/>
              </a:rPr>
              <a:t> </a:t>
            </a:r>
            <a:r>
              <a:rPr lang="fr-CA" sz="1400" dirty="0">
                <a:latin typeface="Cambria" panose="02040503050406030204" pitchFamily="18" charset="0"/>
                <a:ea typeface="Cambria" panose="02040503050406030204" pitchFamily="18" charset="0"/>
              </a:rPr>
              <a:t>1. Tennis de table (Ping </a:t>
            </a:r>
            <a:r>
              <a:rPr lang="fr-CA" sz="1400" dirty="0" err="1">
                <a:latin typeface="Cambria" panose="02040503050406030204" pitchFamily="18" charset="0"/>
                <a:ea typeface="Cambria" panose="02040503050406030204" pitchFamily="18" charset="0"/>
              </a:rPr>
              <a:t>pong</a:t>
            </a:r>
            <a:r>
              <a:rPr lang="fr-CA" sz="1400" dirty="0">
                <a:latin typeface="Cambria" panose="02040503050406030204" pitchFamily="18" charset="0"/>
                <a:ea typeface="Cambria" panose="02040503050406030204" pitchFamily="18" charset="0"/>
              </a:rPr>
              <a:t>) </a:t>
            </a:r>
          </a:p>
          <a:p>
            <a:r>
              <a:rPr lang="fr-CA" sz="1400" dirty="0">
                <a:latin typeface="Cambria" panose="02040503050406030204" pitchFamily="18" charset="0"/>
                <a:ea typeface="Cambria" panose="02040503050406030204" pitchFamily="18" charset="0"/>
              </a:rPr>
              <a:t>2. Frisbee </a:t>
            </a:r>
            <a:endParaRPr lang="fr-CA" sz="1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921618788"/>
      </p:ext>
    </p:extLst>
  </p:cSld>
  <p:clrMapOvr>
    <a:masterClrMapping/>
  </p:clrMapOvr>
  <mc:AlternateContent xmlns:mc="http://schemas.openxmlformats.org/markup-compatibility/2006" xmlns:p14="http://schemas.microsoft.com/office/powerpoint/2010/main">
    <mc:Choice Requires="p14">
      <p:transition spd="slow" p14:dur="10000" advClick="0" advTm="300">
        <p:push dir="u"/>
      </p:transition>
    </mc:Choice>
    <mc:Fallback xmlns="">
      <p:transition spd="slow" advClick="0" advTm="300">
        <p:push dir="u"/>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Changement  suite aux intempéries</a:t>
            </a:r>
            <a:endParaRPr lang="fr-CA" dirty="0"/>
          </a:p>
        </p:txBody>
      </p:sp>
      <p:sp>
        <p:nvSpPr>
          <p:cNvPr id="3" name="Espace réservé du contenu 2"/>
          <p:cNvSpPr>
            <a:spLocks noGrp="1"/>
          </p:cNvSpPr>
          <p:nvPr>
            <p:ph sz="quarter" idx="13"/>
          </p:nvPr>
        </p:nvSpPr>
        <p:spPr/>
        <p:txBody>
          <a:bodyPr>
            <a:normAutofit/>
          </a:bodyPr>
          <a:lstStyle/>
          <a:p>
            <a:r>
              <a:rPr lang="fr-CA" sz="1400" dirty="0" smtClean="0">
                <a:latin typeface="Cambria" panose="02040503050406030204" pitchFamily="18" charset="0"/>
                <a:ea typeface="Cambria" panose="02040503050406030204" pitchFamily="18" charset="0"/>
              </a:rPr>
              <a:t>Nous avons orienté nos activités vers le basket-ball et le frisbees</a:t>
            </a:r>
          </a:p>
          <a:p>
            <a:pPr marL="457200" indent="-457200">
              <a:buFont typeface="+mj-lt"/>
              <a:buAutoNum type="arabicPeriod"/>
            </a:pPr>
            <a:r>
              <a:rPr lang="fr-CA" sz="1400" dirty="0" smtClean="0">
                <a:latin typeface="Cambria" panose="02040503050406030204" pitchFamily="18" charset="0"/>
                <a:ea typeface="Cambria" panose="02040503050406030204" pitchFamily="18" charset="0"/>
              </a:rPr>
              <a:t>Sur les deux tables de tennis, il y a beaucoup de vent</a:t>
            </a:r>
          </a:p>
          <a:p>
            <a:pPr marL="457200" indent="-457200">
              <a:buFont typeface="+mj-lt"/>
              <a:buAutoNum type="arabicPeriod"/>
            </a:pPr>
            <a:r>
              <a:rPr lang="fr-CA" sz="1400" dirty="0" smtClean="0">
                <a:latin typeface="Cambria" panose="02040503050406030204" pitchFamily="18" charset="0"/>
                <a:ea typeface="Cambria" panose="02040503050406030204" pitchFamily="18" charset="0"/>
              </a:rPr>
              <a:t>Le vent ne permet pas à avoir une stabilité de la balle de tennis</a:t>
            </a:r>
          </a:p>
          <a:p>
            <a:pPr marL="457200" indent="-457200">
              <a:buFont typeface="+mj-lt"/>
              <a:buAutoNum type="arabicPeriod"/>
            </a:pPr>
            <a:r>
              <a:rPr lang="fr-CA" sz="1400" dirty="0" smtClean="0">
                <a:latin typeface="Cambria" panose="02040503050406030204" pitchFamily="18" charset="0"/>
                <a:ea typeface="Cambria" panose="02040503050406030204" pitchFamily="18" charset="0"/>
              </a:rPr>
              <a:t>Le jeu n’est pas convivial</a:t>
            </a:r>
          </a:p>
          <a:p>
            <a:pPr marL="457200" indent="-457200">
              <a:buFont typeface="+mj-lt"/>
              <a:buAutoNum type="arabicPeriod"/>
            </a:pPr>
            <a:endParaRPr lang="fr-CA" sz="1400" dirty="0">
              <a:latin typeface="Cambria" panose="02040503050406030204" pitchFamily="18" charset="0"/>
              <a:ea typeface="Cambria" panose="02040503050406030204" pitchFamily="18" charset="0"/>
            </a:endParaRPr>
          </a:p>
          <a:p>
            <a:r>
              <a:rPr lang="fr-CA" sz="1400" dirty="0" smtClean="0">
                <a:latin typeface="Cambria" panose="02040503050406030204" pitchFamily="18" charset="0"/>
                <a:ea typeface="Cambria" panose="02040503050406030204" pitchFamily="18" charset="0"/>
              </a:rPr>
              <a:t>Nous avons donc après conseils et demandes des animateurs, opter pour le basket-ball avec un terrain situé à deux mètres.</a:t>
            </a:r>
            <a:endParaRPr lang="fr-CA" sz="1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473415621"/>
      </p:ext>
    </p:extLst>
  </p:cSld>
  <p:clrMapOvr>
    <a:masterClrMapping/>
  </p:clrMapOvr>
  <mc:AlternateContent xmlns:mc="http://schemas.openxmlformats.org/markup-compatibility/2006" xmlns:p14="http://schemas.microsoft.com/office/powerpoint/2010/main">
    <mc:Choice Requires="p14">
      <p:transition spd="slow" p14:dur="10000" advClick="0" advTm="300">
        <p:push dir="u"/>
      </p:transition>
    </mc:Choice>
    <mc:Fallback xmlns="">
      <p:transition spd="slow" advClick="0" advTm="300">
        <p:push dir="u"/>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sz="quarter" idx="13"/>
          </p:nvPr>
        </p:nvSpPr>
        <p:spPr/>
        <p:txBody>
          <a:bodyPr/>
          <a:lstStyle/>
          <a:p>
            <a:endParaRPr lang="fr-CA"/>
          </a:p>
        </p:txBody>
      </p:sp>
    </p:spTree>
    <p:extLst>
      <p:ext uri="{BB962C8B-B14F-4D97-AF65-F5344CB8AC3E}">
        <p14:creationId xmlns:p14="http://schemas.microsoft.com/office/powerpoint/2010/main" val="3285181654"/>
      </p:ext>
    </p:extLst>
  </p:cSld>
  <p:clrMapOvr>
    <a:masterClrMapping/>
  </p:clrMapOvr>
  <mc:AlternateContent xmlns:mc="http://schemas.openxmlformats.org/markup-compatibility/2006" xmlns:p14="http://schemas.microsoft.com/office/powerpoint/2010/main">
    <mc:Choice Requires="p14">
      <p:transition spd="slow" p14:dur="10000" advClick="0" advTm="300">
        <p:push dir="u"/>
      </p:transition>
    </mc:Choice>
    <mc:Fallback xmlns="">
      <p:transition spd="slow" advClick="0" advTm="300">
        <p:push dir="u"/>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sz="quarter" idx="13"/>
          </p:nvPr>
        </p:nvSpPr>
        <p:spPr/>
        <p:txBody>
          <a:bodyPr/>
          <a:lstStyle/>
          <a:p>
            <a:endParaRPr lang="fr-CA"/>
          </a:p>
        </p:txBody>
      </p:sp>
    </p:spTree>
    <p:extLst>
      <p:ext uri="{BB962C8B-B14F-4D97-AF65-F5344CB8AC3E}">
        <p14:creationId xmlns:p14="http://schemas.microsoft.com/office/powerpoint/2010/main" val="1730487080"/>
      </p:ext>
    </p:extLst>
  </p:cSld>
  <p:clrMapOvr>
    <a:masterClrMapping/>
  </p:clrMapOvr>
  <mc:AlternateContent xmlns:mc="http://schemas.openxmlformats.org/markup-compatibility/2006" xmlns:p14="http://schemas.microsoft.com/office/powerpoint/2010/main">
    <mc:Choice Requires="p14">
      <p:transition spd="slow" p14:dur="10000" advClick="0" advTm="300">
        <p:push dir="u"/>
      </p:transition>
    </mc:Choice>
    <mc:Fallback xmlns="">
      <p:transition spd="slow" advClick="0" advTm="300">
        <p:push dir="u"/>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sz="quarter" idx="13"/>
          </p:nvPr>
        </p:nvSpPr>
        <p:spPr/>
        <p:txBody>
          <a:bodyPr/>
          <a:lstStyle/>
          <a:p>
            <a:endParaRPr lang="fr-CA"/>
          </a:p>
        </p:txBody>
      </p:sp>
    </p:spTree>
    <p:extLst>
      <p:ext uri="{BB962C8B-B14F-4D97-AF65-F5344CB8AC3E}">
        <p14:creationId xmlns:p14="http://schemas.microsoft.com/office/powerpoint/2010/main" val="2958054411"/>
      </p:ext>
    </p:extLst>
  </p:cSld>
  <p:clrMapOvr>
    <a:masterClrMapping/>
  </p:clrMapOvr>
  <mc:AlternateContent xmlns:mc="http://schemas.openxmlformats.org/markup-compatibility/2006" xmlns:p14="http://schemas.microsoft.com/office/powerpoint/2010/main">
    <mc:Choice Requires="p14">
      <p:transition spd="slow" p14:dur="10000" advClick="0" advTm="300">
        <p:push dir="u"/>
      </p:transition>
    </mc:Choice>
    <mc:Fallback xmlns="">
      <p:transition spd="slow" advClick="0" advTm="300">
        <p:push dir="u"/>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b="1" i="1" dirty="0">
                <a:solidFill>
                  <a:srgbClr val="2309BD"/>
                </a:solidFill>
              </a:rPr>
              <a:t>AMIS DU MONDE (OBNL)</a:t>
            </a:r>
            <a:br>
              <a:rPr lang="fr-CA" b="1" i="1" dirty="0">
                <a:solidFill>
                  <a:srgbClr val="2309BD"/>
                </a:solidFill>
              </a:rPr>
            </a:br>
            <a:r>
              <a:rPr lang="fr-CA" i="1" dirty="0">
                <a:solidFill>
                  <a:srgbClr val="2309BD"/>
                </a:solidFill>
              </a:rPr>
              <a:t>organisme communautaire</a:t>
            </a:r>
            <a:endParaRPr lang="fr-CA" dirty="0"/>
          </a:p>
        </p:txBody>
      </p:sp>
      <p:pic>
        <p:nvPicPr>
          <p:cNvPr id="4" name="Espace réservé du contenu 3"/>
          <p:cNvPicPr>
            <a:picLocks noGrp="1" noChangeAspect="1"/>
          </p:cNvPicPr>
          <p:nvPr>
            <p:ph sz="quarter" idx="13"/>
          </p:nvPr>
        </p:nvPicPr>
        <p:blipFill>
          <a:blip r:embed="rId2"/>
          <a:stretch>
            <a:fillRect/>
          </a:stretch>
        </p:blipFill>
        <p:spPr>
          <a:xfrm>
            <a:off x="2978331" y="1798071"/>
            <a:ext cx="6557555" cy="4432911"/>
          </a:xfrm>
          <a:prstGeom prst="rect">
            <a:avLst/>
          </a:prstGeom>
        </p:spPr>
      </p:pic>
    </p:spTree>
    <p:extLst>
      <p:ext uri="{BB962C8B-B14F-4D97-AF65-F5344CB8AC3E}">
        <p14:creationId xmlns:p14="http://schemas.microsoft.com/office/powerpoint/2010/main" val="1708145851"/>
      </p:ext>
    </p:extLst>
  </p:cSld>
  <p:clrMapOvr>
    <a:masterClrMapping/>
  </p:clrMapOvr>
  <mc:AlternateContent xmlns:mc="http://schemas.openxmlformats.org/markup-compatibility/2006" xmlns:p14="http://schemas.microsoft.com/office/powerpoint/2010/main">
    <mc:Choice Requires="p14">
      <p:transition spd="slow" p14:dur="10000" advClick="0" advTm="300">
        <p:push dir="u"/>
      </p:transition>
    </mc:Choice>
    <mc:Fallback xmlns="">
      <p:transition spd="slow" advClick="0" advTm="300">
        <p:push dir="u"/>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dirty="0" smtClean="0"/>
              <a:t>Parc Delorme st-léonard</a:t>
            </a:r>
            <a:endParaRPr lang="fr-CA" dirty="0"/>
          </a:p>
        </p:txBody>
      </p:sp>
      <p:pic>
        <p:nvPicPr>
          <p:cNvPr id="5" name="Espace réservé du contenu 4"/>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022086" y="2063750"/>
            <a:ext cx="4415366" cy="3311525"/>
          </a:xfrm>
        </p:spPr>
      </p:pic>
      <p:pic>
        <p:nvPicPr>
          <p:cNvPr id="6" name="Espace réservé du contenu 5"/>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6342955" y="2063750"/>
            <a:ext cx="4415366" cy="3311525"/>
          </a:xfrm>
        </p:spPr>
      </p:pic>
    </p:spTree>
    <p:extLst>
      <p:ext uri="{BB962C8B-B14F-4D97-AF65-F5344CB8AC3E}">
        <p14:creationId xmlns:p14="http://schemas.microsoft.com/office/powerpoint/2010/main" val="3997200457"/>
      </p:ext>
    </p:extLst>
  </p:cSld>
  <p:clrMapOvr>
    <a:masterClrMapping/>
  </p:clrMapOvr>
  <mc:AlternateContent xmlns:mc="http://schemas.openxmlformats.org/markup-compatibility/2006" xmlns:p14="http://schemas.microsoft.com/office/powerpoint/2010/main">
    <mc:Choice Requires="p14">
      <p:transition spd="slow" p14:dur="10000" advClick="0" advTm="300">
        <p:push dir="u"/>
      </p:transition>
    </mc:Choice>
    <mc:Fallback xmlns="">
      <p:transition spd="slow" advClick="0" advTm="300">
        <p:push dir="u"/>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pic>
        <p:nvPicPr>
          <p:cNvPr id="5" name="Espace réservé du contenu 4"/>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022086" y="2063750"/>
            <a:ext cx="4415366" cy="3311525"/>
          </a:xfrm>
        </p:spPr>
      </p:pic>
      <p:pic>
        <p:nvPicPr>
          <p:cNvPr id="6" name="Espace réservé du contenu 5"/>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6329892" y="2063750"/>
            <a:ext cx="4415366" cy="3311525"/>
          </a:xfrm>
        </p:spPr>
      </p:pic>
    </p:spTree>
    <p:extLst>
      <p:ext uri="{BB962C8B-B14F-4D97-AF65-F5344CB8AC3E}">
        <p14:creationId xmlns:p14="http://schemas.microsoft.com/office/powerpoint/2010/main" val="2147023705"/>
      </p:ext>
    </p:extLst>
  </p:cSld>
  <p:clrMapOvr>
    <a:masterClrMapping/>
  </p:clrMapOvr>
  <mc:AlternateContent xmlns:mc="http://schemas.openxmlformats.org/markup-compatibility/2006" xmlns:p14="http://schemas.microsoft.com/office/powerpoint/2010/main">
    <mc:Choice Requires="p14">
      <p:transition spd="slow" p14:dur="10000" advClick="0" advTm="300">
        <p:push dir="u"/>
      </p:transition>
    </mc:Choice>
    <mc:Fallback xmlns="">
      <p:transition spd="slow" advClick="0" advTm="300">
        <p:push dir="u"/>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pic>
        <p:nvPicPr>
          <p:cNvPr id="5" name="Espace réservé du contenu 4"/>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022086" y="2063750"/>
            <a:ext cx="4415366" cy="3311525"/>
          </a:xfrm>
        </p:spPr>
      </p:pic>
      <p:pic>
        <p:nvPicPr>
          <p:cNvPr id="6" name="Espace réservé du contenu 5"/>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6329892" y="2063750"/>
            <a:ext cx="4415366" cy="3311525"/>
          </a:xfrm>
        </p:spPr>
      </p:pic>
    </p:spTree>
    <p:extLst>
      <p:ext uri="{BB962C8B-B14F-4D97-AF65-F5344CB8AC3E}">
        <p14:creationId xmlns:p14="http://schemas.microsoft.com/office/powerpoint/2010/main" val="2568930028"/>
      </p:ext>
    </p:extLst>
  </p:cSld>
  <p:clrMapOvr>
    <a:masterClrMapping/>
  </p:clrMapOvr>
  <mc:AlternateContent xmlns:mc="http://schemas.openxmlformats.org/markup-compatibility/2006" xmlns:p14="http://schemas.microsoft.com/office/powerpoint/2010/main">
    <mc:Choice Requires="p14">
      <p:transition spd="slow" p14:dur="10000" advClick="0" advTm="300">
        <p:push dir="u"/>
      </p:transition>
    </mc:Choice>
    <mc:Fallback xmlns="">
      <p:transition spd="slow" advClick="0" advTm="300">
        <p:push dir="u"/>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dirty="0" smtClean="0"/>
              <a:t>MERCI AUX BÉNÉVOLES</a:t>
            </a:r>
            <a:endParaRPr lang="fr-CA" dirty="0"/>
          </a:p>
        </p:txBody>
      </p:sp>
      <p:pic>
        <p:nvPicPr>
          <p:cNvPr id="5122" name="Picture 2" descr="http://www.amisdumonde.ca/images/pictures_amis/projets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7446" y="1685109"/>
            <a:ext cx="5747731" cy="403937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logo_Les Amis du Mon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609" y="313740"/>
            <a:ext cx="1641258" cy="15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7727745"/>
      </p:ext>
    </p:extLst>
  </p:cSld>
  <p:clrMapOvr>
    <a:masterClrMapping/>
  </p:clrMapOvr>
  <mc:AlternateContent xmlns:mc="http://schemas.openxmlformats.org/markup-compatibility/2006" xmlns:p14="http://schemas.microsoft.com/office/powerpoint/2010/main">
    <mc:Choice Requires="p14">
      <p:transition spd="slow" p14:dur="10000" advClick="0" advTm="300">
        <p:push dir="u"/>
      </p:transition>
    </mc:Choice>
    <mc:Fallback xmlns="">
      <p:transition spd="slow" advClick="0" advTm="300">
        <p:push dir="u"/>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dirty="0" smtClean="0"/>
              <a:t>      MERCI AUX donateurs</a:t>
            </a:r>
            <a:endParaRPr lang="fr-CA" dirty="0"/>
          </a:p>
        </p:txBody>
      </p:sp>
      <p:pic>
        <p:nvPicPr>
          <p:cNvPr id="4" name="Espace réservé du contenu 3"/>
          <p:cNvPicPr>
            <a:picLocks noGrp="1" noChangeAspect="1"/>
          </p:cNvPicPr>
          <p:nvPr>
            <p:ph sz="quarter" idx="13"/>
          </p:nvPr>
        </p:nvPicPr>
        <p:blipFill>
          <a:blip r:embed="rId2"/>
          <a:stretch>
            <a:fillRect/>
          </a:stretch>
        </p:blipFill>
        <p:spPr>
          <a:xfrm>
            <a:off x="3662681" y="2063750"/>
            <a:ext cx="4441187" cy="3311525"/>
          </a:xfrm>
          <a:prstGeom prst="rect">
            <a:avLst/>
          </a:prstGeom>
        </p:spPr>
      </p:pic>
      <p:pic>
        <p:nvPicPr>
          <p:cNvPr id="5" name="Picture 2" descr="logo_Les Amis du Mon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735" y="499769"/>
            <a:ext cx="1641258" cy="15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5443659"/>
      </p:ext>
    </p:extLst>
  </p:cSld>
  <p:clrMapOvr>
    <a:masterClrMapping/>
  </p:clrMapOvr>
  <mc:AlternateContent xmlns:mc="http://schemas.openxmlformats.org/markup-compatibility/2006" xmlns:p14="http://schemas.microsoft.com/office/powerpoint/2010/main">
    <mc:Choice Requires="p14">
      <p:transition spd="slow" p14:dur="10000" advClick="0" advTm="300">
        <p:push dir="u"/>
      </p:transition>
    </mc:Choice>
    <mc:Fallback xmlns="">
      <p:transition spd="slow" advClick="0" advTm="300">
        <p:push dir="u"/>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Grand événem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docProps/app.xml><?xml version="1.0" encoding="utf-8"?>
<Properties xmlns="http://schemas.openxmlformats.org/officeDocument/2006/extended-properties" xmlns:vt="http://schemas.openxmlformats.org/officeDocument/2006/docPropsVTypes">
  <Template>Grand événement</Template>
  <TotalTime>884</TotalTime>
  <Words>347</Words>
  <Application>Microsoft Office PowerPoint</Application>
  <PresentationFormat>Grand écran</PresentationFormat>
  <Paragraphs>39</Paragraphs>
  <Slides>14</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14</vt:i4>
      </vt:variant>
    </vt:vector>
  </HeadingPairs>
  <TitlesOfParts>
    <vt:vector size="19" baseType="lpstr">
      <vt:lpstr>Adobe Arabic</vt:lpstr>
      <vt:lpstr>Arial</vt:lpstr>
      <vt:lpstr>Cambria</vt:lpstr>
      <vt:lpstr>Impact</vt:lpstr>
      <vt:lpstr>Grand événement</vt:lpstr>
      <vt:lpstr>LES AMIS DU MONDE</vt:lpstr>
      <vt:lpstr>AMIS DU MONDE (OBNL) organisme communautaire</vt:lpstr>
      <vt:lpstr>  Sommaire du projet </vt:lpstr>
      <vt:lpstr>  Les principales activités ou services offerts </vt:lpstr>
      <vt:lpstr>Changement  suite aux intempéries</vt:lpstr>
      <vt:lpstr>Présentation PowerPoint</vt:lpstr>
      <vt:lpstr>Présentation PowerPoint</vt:lpstr>
      <vt:lpstr>Présentation PowerPoint</vt:lpstr>
      <vt:lpstr>AMIS DU MONDE (OBNL) organisme communautaire</vt:lpstr>
      <vt:lpstr>Parc Delorme st-léonard</vt:lpstr>
      <vt:lpstr>Présentation PowerPoint</vt:lpstr>
      <vt:lpstr>Présentation PowerPoint</vt:lpstr>
      <vt:lpstr>MERCI AUX BÉNÉVOLES</vt:lpstr>
      <vt:lpstr>      MERCI AUX donateurs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AMIS DU MONDE</dc:title>
  <dc:creator>Portable APV</dc:creator>
  <cp:lastModifiedBy>Portable APV</cp:lastModifiedBy>
  <cp:revision>62</cp:revision>
  <dcterms:created xsi:type="dcterms:W3CDTF">2018-12-23T22:10:19Z</dcterms:created>
  <dcterms:modified xsi:type="dcterms:W3CDTF">2022-08-11T03:50:22Z</dcterms:modified>
</cp:coreProperties>
</file>